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28"/>
  </p:notesMasterIdLst>
  <p:handoutMasterIdLst>
    <p:handoutMasterId r:id="rId29"/>
  </p:handoutMasterIdLst>
  <p:sldIdLst>
    <p:sldId id="261" r:id="rId2"/>
    <p:sldId id="257" r:id="rId3"/>
    <p:sldId id="27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5D1000-6AB3-4C39-BBE9-BBFF9C01CBD6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D1C726-A395-4C90-B9F5-EFE94A1D5124}" type="pres">
      <dgm:prSet presAssocID="{B25D1000-6AB3-4C39-BBE9-BBFF9C01CBD6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BAE94D8-5BE0-4A2F-B91B-F862AE1F0FE7}" type="presOf" srcId="{B25D1000-6AB3-4C39-BBE9-BBFF9C01CBD6}" destId="{18D1C726-A395-4C90-B9F5-EFE94A1D5124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3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hdphoto" Target="../media/hdphoto2.wdp"/><Relationship Id="rId7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4" name="Straight Connector 13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8" name="Straight Connector 4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2" name="Straight Connector 3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4" name="Straight Connector 63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icture Placeholder 66"/>
          <p:cNvSpPr>
            <a:spLocks noGrp="1"/>
          </p:cNvSpPr>
          <p:nvPr>
            <p:ph type="pic" sz="quarter" idx="13"/>
          </p:nvPr>
        </p:nvSpPr>
        <p:spPr>
          <a:xfrm>
            <a:off x="1146734" y="385763"/>
            <a:ext cx="1483943" cy="957409"/>
          </a:xfrm>
        </p:spPr>
        <p:txBody>
          <a:bodyPr/>
          <a:lstStyle/>
          <a:p>
            <a:endParaRPr lang="en-US"/>
          </a:p>
        </p:txBody>
      </p:sp>
      <p:sp>
        <p:nvSpPr>
          <p:cNvPr id="70" name="Picture Placeholder 69"/>
          <p:cNvSpPr>
            <a:spLocks noGrp="1"/>
          </p:cNvSpPr>
          <p:nvPr>
            <p:ph type="pic" sz="quarter" idx="14"/>
          </p:nvPr>
        </p:nvSpPr>
        <p:spPr>
          <a:xfrm>
            <a:off x="3023735" y="385763"/>
            <a:ext cx="1001240" cy="9522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2" name="Picture Placeholder 71"/>
          <p:cNvSpPr>
            <a:spLocks noGrp="1"/>
          </p:cNvSpPr>
          <p:nvPr>
            <p:ph type="pic" sz="quarter" idx="15"/>
          </p:nvPr>
        </p:nvSpPr>
        <p:spPr>
          <a:xfrm>
            <a:off x="3631596" y="391016"/>
            <a:ext cx="1731953" cy="9535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56" y="374574"/>
            <a:ext cx="1740093" cy="98809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01" y="367835"/>
            <a:ext cx="1065958" cy="97229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99" y="356063"/>
            <a:ext cx="1477478" cy="100292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58" y="6266848"/>
            <a:ext cx="2058585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0EBB0C4-6273-4C6E-B9BD-2EDC30F1CD52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2" name="Straight Connector 1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6" name="Straight Connector 4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0" name="Straight Connector 2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Straight Connector 61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4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Straight Connector 3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Straight Connector 5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Straight Connector 2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Straight Connector 3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064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3" name="Straight Connector 12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7" name="Straight Connector 4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1" name="Straight Connector 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Rectangle 62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9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9/15/2017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11" name="Straight Connector 10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5" name="Straight Connector 4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" name="Straight Connector 28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Connector 60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58" y="6242584"/>
            <a:ext cx="2281893" cy="42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2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jliranzo@kamino-pecan.com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</a:rPr>
              <a:t>FSVP Compliance Overview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Foreign Suppliers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Certified programs</a:t>
            </a:r>
          </a:p>
          <a:p>
            <a:r>
              <a:rPr lang="en-US" dirty="0"/>
              <a:t>Inspection</a:t>
            </a:r>
          </a:p>
          <a:p>
            <a:r>
              <a:rPr lang="en-US" dirty="0"/>
              <a:t>Audits</a:t>
            </a:r>
          </a:p>
          <a:p>
            <a:r>
              <a:rPr lang="en-US" dirty="0"/>
              <a:t>Procedures</a:t>
            </a:r>
          </a:p>
          <a:p>
            <a:r>
              <a:rPr lang="en-US" dirty="0"/>
              <a:t>Annual on-site audits</a:t>
            </a:r>
          </a:p>
          <a:p>
            <a:r>
              <a:rPr lang="en-US" dirty="0"/>
              <a:t>Sampling and testing </a:t>
            </a:r>
          </a:p>
          <a:p>
            <a:r>
              <a:rPr lang="en-US" dirty="0"/>
              <a:t>Review of suppliers food safety records</a:t>
            </a:r>
          </a:p>
          <a:p>
            <a:r>
              <a:rPr lang="en-US" dirty="0"/>
              <a:t>Storage and transportation </a:t>
            </a:r>
          </a:p>
          <a:p>
            <a:endParaRPr lang="en-US" dirty="0"/>
          </a:p>
        </p:txBody>
      </p:sp>
      <p:pic>
        <p:nvPicPr>
          <p:cNvPr id="10" name="Picture 6" descr="Image result for risk assess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6" y="3163887"/>
            <a:ext cx="218122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4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Corrective Action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issue</a:t>
            </a:r>
          </a:p>
          <a:p>
            <a:r>
              <a:rPr lang="en-US" dirty="0"/>
              <a:t>Determine appropriate corrective measure to resolve the issue</a:t>
            </a:r>
          </a:p>
          <a:p>
            <a:r>
              <a:rPr lang="en-US" dirty="0"/>
              <a:t>Discontinue using foreign supplier until issue is addressed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Complaints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2371" y="2194560"/>
            <a:ext cx="3456732" cy="230448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Issue</a:t>
            </a:r>
          </a:p>
          <a:p>
            <a:r>
              <a:rPr lang="en-US" dirty="0"/>
              <a:t>Resolution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Status Reviews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 information and documentation from initial assessment</a:t>
            </a:r>
          </a:p>
          <a:p>
            <a:r>
              <a:rPr lang="en-US" dirty="0"/>
              <a:t>For cause or routinely every 3 years</a:t>
            </a:r>
          </a:p>
        </p:txBody>
      </p:sp>
    </p:spTree>
    <p:extLst>
      <p:ext uri="{BB962C8B-B14F-4D97-AF65-F5344CB8AC3E}">
        <p14:creationId xmlns:p14="http://schemas.microsoft.com/office/powerpoint/2010/main" val="314291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Qualified Individual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 who has the education, training, or experience (or a combination) necessary to manufacture, process, pack, or hold clean and safe food as appropriate to the individual’s assigned duties</a:t>
            </a:r>
          </a:p>
          <a:p>
            <a:r>
              <a:rPr lang="en-US" dirty="0"/>
              <a:t>not required to be an employee of the company</a:t>
            </a:r>
          </a:p>
          <a:p>
            <a:r>
              <a:rPr lang="en-US" dirty="0"/>
              <a:t>may handle hazard analysis, determining verification activities, etc.</a:t>
            </a:r>
          </a:p>
        </p:txBody>
      </p:sp>
    </p:spTree>
    <p:extLst>
      <p:ext uri="{BB962C8B-B14F-4D97-AF65-F5344CB8AC3E}">
        <p14:creationId xmlns:p14="http://schemas.microsoft.com/office/powerpoint/2010/main" val="12404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 and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required documentation must </a:t>
            </a:r>
            <a:r>
              <a:rPr lang="en-US" dirty="0" smtClean="0"/>
              <a:t>be:</a:t>
            </a:r>
          </a:p>
          <a:p>
            <a:pPr lvl="1"/>
            <a:r>
              <a:rPr lang="en-US" dirty="0" smtClean="0"/>
              <a:t>Complete</a:t>
            </a:r>
            <a:endParaRPr lang="en-US" dirty="0"/>
          </a:p>
          <a:p>
            <a:pPr lvl="1"/>
            <a:r>
              <a:rPr lang="en-US" dirty="0"/>
              <a:t>Easily accessible</a:t>
            </a:r>
          </a:p>
          <a:p>
            <a:pPr lvl="1"/>
            <a:r>
              <a:rPr lang="en-US" dirty="0"/>
              <a:t>Up-to-date</a:t>
            </a:r>
          </a:p>
          <a:p>
            <a:pPr lvl="1"/>
            <a:r>
              <a:rPr lang="en-US" dirty="0"/>
              <a:t>Kept for at least 2 years</a:t>
            </a:r>
          </a:p>
          <a:p>
            <a:pPr lvl="1"/>
            <a:r>
              <a:rPr lang="en-US" dirty="0"/>
              <a:t>Made available to FDA upon request</a:t>
            </a:r>
          </a:p>
          <a:p>
            <a:pPr lvl="1"/>
            <a:r>
              <a:rPr lang="en-US" dirty="0"/>
              <a:t>Able to be translated to English within a reasonable period of time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May need to be kept electronically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6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specific training is required of my company as a US importer?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and implementation of hazard analysis and risk-based preventive controls</a:t>
            </a:r>
          </a:p>
          <a:p>
            <a:r>
              <a:rPr lang="en-US" dirty="0"/>
              <a:t>PCQI</a:t>
            </a:r>
          </a:p>
          <a:p>
            <a:r>
              <a:rPr lang="en-US" dirty="0"/>
              <a:t>FSVP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Dates are staggered over several years</a:t>
            </a:r>
          </a:p>
          <a:p>
            <a:r>
              <a:rPr lang="en-US" dirty="0"/>
              <a:t>Related to the following:</a:t>
            </a:r>
          </a:p>
          <a:p>
            <a:pPr lvl="1"/>
            <a:r>
              <a:rPr lang="en-US" dirty="0"/>
              <a:t>Preventive controls for human food</a:t>
            </a:r>
          </a:p>
          <a:p>
            <a:pPr lvl="1"/>
            <a:r>
              <a:rPr lang="en-US" dirty="0"/>
              <a:t>Preventive controls for animal feed</a:t>
            </a:r>
          </a:p>
          <a:p>
            <a:pPr lvl="1"/>
            <a:r>
              <a:rPr lang="en-US" dirty="0"/>
              <a:t>FSVP</a:t>
            </a:r>
          </a:p>
          <a:p>
            <a:pPr lvl="1"/>
            <a:r>
              <a:rPr lang="en-US" dirty="0"/>
              <a:t>Produce Safety</a:t>
            </a:r>
          </a:p>
          <a:p>
            <a:pPr lvl="1"/>
            <a:r>
              <a:rPr lang="en-US" dirty="0"/>
              <a:t>Sanitary Transportation</a:t>
            </a:r>
          </a:p>
          <a:p>
            <a:pPr lvl="1"/>
            <a:r>
              <a:rPr lang="en-US" dirty="0"/>
              <a:t>Intentional Adulteration</a:t>
            </a:r>
          </a:p>
          <a:p>
            <a:r>
              <a:rPr lang="en-US" dirty="0"/>
              <a:t>Depends on size of supplier and importer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Human Food</a:t>
            </a:r>
          </a:p>
          <a:p>
            <a:pPr lvl="1"/>
            <a:r>
              <a:rPr lang="en-US" dirty="0"/>
              <a:t>Small businesses: 3/19/18</a:t>
            </a:r>
          </a:p>
          <a:p>
            <a:pPr lvl="1"/>
            <a:r>
              <a:rPr lang="en-US" dirty="0"/>
              <a:t>Qualified facilities: 3/18/19</a:t>
            </a:r>
          </a:p>
          <a:p>
            <a:pPr lvl="1"/>
            <a:r>
              <a:rPr lang="en-US" dirty="0"/>
              <a:t>Other: 5/30/17</a:t>
            </a:r>
          </a:p>
          <a:p>
            <a:endParaRPr lang="en-US" dirty="0"/>
          </a:p>
          <a:p>
            <a:r>
              <a:rPr lang="en-US" dirty="0"/>
              <a:t>For Animal Feed</a:t>
            </a:r>
          </a:p>
          <a:p>
            <a:pPr lvl="1"/>
            <a:r>
              <a:rPr lang="en-US" dirty="0"/>
              <a:t>Small business: 3/19/18</a:t>
            </a:r>
          </a:p>
          <a:p>
            <a:pPr lvl="1"/>
            <a:r>
              <a:rPr lang="en-US" dirty="0"/>
              <a:t>Qualified facility: 3/18/19</a:t>
            </a:r>
          </a:p>
          <a:p>
            <a:pPr lvl="1"/>
            <a:r>
              <a:rPr lang="en-US" dirty="0"/>
              <a:t>Other: 5/30/17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1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FSVP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importers whose supplier must comply with </a:t>
            </a:r>
            <a:r>
              <a:rPr lang="en-US" dirty="0" smtClean="0"/>
              <a:t>Produce </a:t>
            </a:r>
            <a:r>
              <a:rPr lang="en-US" dirty="0"/>
              <a:t>Safety Rule (except sprouts)</a:t>
            </a:r>
          </a:p>
          <a:p>
            <a:pPr lvl="1"/>
            <a:r>
              <a:rPr lang="en-US" dirty="0"/>
              <a:t>Small business: 7/29/19</a:t>
            </a:r>
          </a:p>
          <a:p>
            <a:pPr lvl="1"/>
            <a:r>
              <a:rPr lang="en-US" dirty="0"/>
              <a:t>Very small business: 7/27/20</a:t>
            </a:r>
          </a:p>
          <a:p>
            <a:pPr lvl="1"/>
            <a:r>
              <a:rPr lang="en-US" dirty="0"/>
              <a:t>Other: 7/26/18</a:t>
            </a:r>
          </a:p>
          <a:p>
            <a:endParaRPr lang="en-US" dirty="0"/>
          </a:p>
          <a:p>
            <a:r>
              <a:rPr lang="en-US" dirty="0"/>
              <a:t>For sprouts</a:t>
            </a:r>
          </a:p>
          <a:p>
            <a:pPr lvl="1"/>
            <a:r>
              <a:rPr lang="en-US" dirty="0"/>
              <a:t>Small business: 7/26/18</a:t>
            </a:r>
          </a:p>
          <a:p>
            <a:pPr lvl="1"/>
            <a:r>
              <a:rPr lang="en-US" dirty="0"/>
              <a:t>Very small business: 7/29/19</a:t>
            </a:r>
          </a:p>
          <a:p>
            <a:pPr lvl="1"/>
            <a:r>
              <a:rPr lang="en-US" dirty="0"/>
              <a:t>Other: 7/26/17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What is FSMA?</a:t>
            </a:r>
          </a:p>
          <a:p>
            <a:r>
              <a:rPr lang="en-US" dirty="0"/>
              <a:t> What are the requirements?</a:t>
            </a:r>
          </a:p>
          <a:p>
            <a:r>
              <a:rPr lang="en-US" dirty="0"/>
              <a:t> What training is needed to comply?</a:t>
            </a:r>
          </a:p>
          <a:p>
            <a:r>
              <a:rPr lang="en-US" dirty="0"/>
              <a:t> What are the deadlines for implementation?</a:t>
            </a:r>
          </a:p>
          <a:p>
            <a:r>
              <a:rPr lang="en-US" dirty="0"/>
              <a:t> What are the consequences for not complying?</a:t>
            </a:r>
          </a:p>
          <a:p>
            <a:r>
              <a:rPr lang="en-US" dirty="0"/>
              <a:t> How will it be enforced?</a:t>
            </a:r>
          </a:p>
          <a:p>
            <a:r>
              <a:rPr lang="en-US" dirty="0"/>
              <a:t> What products are exempt?</a:t>
            </a:r>
          </a:p>
          <a:p>
            <a:r>
              <a:rPr lang="en-US" dirty="0"/>
              <a:t> What are best practices?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compliance date: 1/26/18</a:t>
            </a:r>
          </a:p>
          <a:p>
            <a:r>
              <a:rPr lang="en-US" dirty="0"/>
              <a:t>Agricultural water provisions: 1/27/20</a:t>
            </a:r>
          </a:p>
          <a:p>
            <a:r>
              <a:rPr lang="en-US" dirty="0"/>
              <a:t>Commercial processing exemption: 1/27/20</a:t>
            </a:r>
          </a:p>
          <a:p>
            <a:endParaRPr lang="en-US" dirty="0"/>
          </a:p>
          <a:p>
            <a:r>
              <a:rPr lang="en-US" dirty="0"/>
              <a:t>Sprouts: 1/27/17</a:t>
            </a:r>
          </a:p>
          <a:p>
            <a:r>
              <a:rPr lang="en-US" dirty="0"/>
              <a:t>Commercial processing exemption: 1/28/19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Sanitary Transportation and Intentional Adulteration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Sanitary transportation:  4/6/17</a:t>
            </a:r>
          </a:p>
          <a:p>
            <a:pPr lvl="1"/>
            <a:r>
              <a:rPr lang="en-US" dirty="0"/>
              <a:t>Small business (&lt;500 employees): 4/6/18</a:t>
            </a:r>
          </a:p>
          <a:p>
            <a:r>
              <a:rPr lang="en-US" dirty="0"/>
              <a:t>Intentional adulteration: 7/26/19</a:t>
            </a:r>
          </a:p>
          <a:p>
            <a:pPr lvl="1"/>
            <a:r>
              <a:rPr lang="en-US" dirty="0"/>
              <a:t>Small business (&lt;500 employees): 7/26/20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 I don’t comply?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Entry will be rejected by CBP</a:t>
            </a:r>
          </a:p>
          <a:p>
            <a:r>
              <a:rPr lang="en-US" dirty="0"/>
              <a:t>FDA will never review the entry for admission to the US</a:t>
            </a:r>
          </a:p>
          <a:p>
            <a:r>
              <a:rPr lang="en-US" dirty="0"/>
              <a:t>FDA will perform an onsite inspection and you will be fined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4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Inspection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advance notice</a:t>
            </a:r>
          </a:p>
          <a:p>
            <a:r>
              <a:rPr lang="en-US" dirty="0"/>
              <a:t>Formal “Request for FSVP Records” (Form 482d)</a:t>
            </a:r>
          </a:p>
          <a:p>
            <a:r>
              <a:rPr lang="en-US" dirty="0"/>
              <a:t>Review all documentation that relate to your FSVP</a:t>
            </a:r>
          </a:p>
          <a:p>
            <a:r>
              <a:rPr lang="en-US" dirty="0"/>
              <a:t>Determine if records are maintained in compliance with FSVP requirements</a:t>
            </a:r>
          </a:p>
          <a:p>
            <a:r>
              <a:rPr lang="en-US" dirty="0"/>
              <a:t>Must provide records within 24 hours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1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Juice</a:t>
            </a:r>
          </a:p>
          <a:p>
            <a:r>
              <a:rPr lang="en-US" dirty="0"/>
              <a:t>Fish and fishery products</a:t>
            </a:r>
          </a:p>
          <a:p>
            <a:r>
              <a:rPr lang="en-US" dirty="0"/>
              <a:t>Certain alcoholic beverages and ingredients</a:t>
            </a:r>
          </a:p>
          <a:p>
            <a:r>
              <a:rPr lang="en-US" dirty="0"/>
              <a:t>Food imported for purpose of R&amp;D or for personal consumption</a:t>
            </a:r>
          </a:p>
          <a:p>
            <a:r>
              <a:rPr lang="en-US" dirty="0"/>
              <a:t>Food imported to be processed and exported</a:t>
            </a:r>
          </a:p>
          <a:p>
            <a:r>
              <a:rPr lang="en-US" dirty="0"/>
              <a:t>Meat, poultry, and egg products regulated by USDA</a:t>
            </a:r>
          </a:p>
          <a:p>
            <a:r>
              <a:rPr lang="en-US" dirty="0"/>
              <a:t>Low acid canned foods (certain circumstances)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2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Understand the law</a:t>
            </a:r>
          </a:p>
          <a:p>
            <a:r>
              <a:rPr lang="en-US" dirty="0"/>
              <a:t>Management oversight</a:t>
            </a:r>
          </a:p>
          <a:p>
            <a:r>
              <a:rPr lang="en-US" dirty="0"/>
              <a:t>Appoint a team</a:t>
            </a:r>
          </a:p>
          <a:p>
            <a:r>
              <a:rPr lang="en-US" dirty="0"/>
              <a:t>Assign responsible party</a:t>
            </a:r>
          </a:p>
          <a:p>
            <a:r>
              <a:rPr lang="en-US" dirty="0"/>
              <a:t>Develop supplier database</a:t>
            </a:r>
          </a:p>
          <a:p>
            <a:r>
              <a:rPr lang="en-US" dirty="0"/>
              <a:t>Evaluate safety gaps</a:t>
            </a:r>
          </a:p>
          <a:p>
            <a:r>
              <a:rPr lang="en-US" dirty="0"/>
              <a:t>Establish system</a:t>
            </a:r>
          </a:p>
          <a:p>
            <a:r>
              <a:rPr lang="en-US" dirty="0"/>
              <a:t>Implement system</a:t>
            </a:r>
          </a:p>
          <a:p>
            <a:r>
              <a:rPr lang="en-US" dirty="0"/>
              <a:t>3rd party audit</a:t>
            </a:r>
          </a:p>
          <a:p>
            <a:r>
              <a:rPr lang="en-US" dirty="0"/>
              <a:t>Maintain and improve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0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Kamino Air Import Corp.</a:t>
            </a:r>
          </a:p>
          <a:p>
            <a:r>
              <a:rPr lang="en-US" dirty="0" smtClean="0"/>
              <a:t>Jeanette Liranzo, PCQI</a:t>
            </a:r>
          </a:p>
          <a:p>
            <a:r>
              <a:rPr lang="en-US" dirty="0" smtClean="0">
                <a:hlinkClick r:id="rId2"/>
              </a:rPr>
              <a:t>jliranzo@kamino-pecan.com</a:t>
            </a:r>
            <a:endParaRPr lang="en-US" dirty="0" smtClean="0"/>
          </a:p>
          <a:p>
            <a:r>
              <a:rPr lang="en-US" dirty="0" smtClean="0"/>
              <a:t>862-249-4400</a:t>
            </a:r>
            <a:endParaRPr lang="en-US" dirty="0"/>
          </a:p>
        </p:txBody>
      </p:sp>
      <p:pic>
        <p:nvPicPr>
          <p:cNvPr id="6" name="Picture 6" descr="Image result for thank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26" y="1727346"/>
            <a:ext cx="3750170" cy="24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FSMA?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Signed into law January 4, 2011</a:t>
            </a:r>
          </a:p>
          <a:p>
            <a:r>
              <a:rPr lang="en-US" dirty="0"/>
              <a:t>Mandates FDA to strengthen the food safety system</a:t>
            </a:r>
          </a:p>
          <a:p>
            <a:r>
              <a:rPr lang="en-US" dirty="0"/>
              <a:t>Focus on preventing food safety problems proactively rather than reacting to problems after they occur</a:t>
            </a:r>
          </a:p>
          <a:p>
            <a:r>
              <a:rPr lang="en-US" dirty="0"/>
              <a:t>Modernizes food safety laws and prevents contamination events in the food supply chain</a:t>
            </a:r>
          </a:p>
          <a:p>
            <a:r>
              <a:rPr lang="en-US" dirty="0"/>
              <a:t>Requires importers to verify that their imported food complies with FDA’s safety requirements</a:t>
            </a:r>
          </a:p>
          <a:p>
            <a:r>
              <a:rPr lang="en-US" dirty="0"/>
              <a:t>New regulations for farms that grow fresh produce (fruits and vegetables) and for facilities that process food for human consumption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Themes of FSMA</a:t>
            </a:r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079570"/>
              </p:ext>
            </p:extLst>
          </p:nvPr>
        </p:nvGraphicFramePr>
        <p:xfrm>
          <a:off x="1069975" y="2038720"/>
          <a:ext cx="10058400" cy="413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_s65552"/>
          <p:cNvSpPr>
            <a:spLocks noChangeArrowheads="1" noTextEdit="1"/>
          </p:cNvSpPr>
          <p:nvPr/>
        </p:nvSpPr>
        <p:spPr bwMode="auto">
          <a:xfrm>
            <a:off x="4967087" y="2660822"/>
            <a:ext cx="1280914" cy="1272975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4670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" name="_s65553"/>
          <p:cNvSpPr>
            <a:spLocks noChangeArrowheads="1" noTextEdit="1"/>
          </p:cNvSpPr>
          <p:nvPr/>
        </p:nvSpPr>
        <p:spPr bwMode="auto">
          <a:xfrm>
            <a:off x="5510164" y="3209271"/>
            <a:ext cx="1263613" cy="1322035"/>
          </a:xfrm>
          <a:prstGeom prst="ellipse">
            <a:avLst/>
          </a:prstGeom>
          <a:solidFill>
            <a:schemeClr val="hlink">
              <a:alpha val="50195"/>
            </a:schemeClr>
          </a:solidFill>
          <a:ln w="4670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6" name="_s65554"/>
          <p:cNvSpPr>
            <a:spLocks noChangeArrowheads="1" noTextEdit="1"/>
          </p:cNvSpPr>
          <p:nvPr/>
        </p:nvSpPr>
        <p:spPr bwMode="auto">
          <a:xfrm>
            <a:off x="5000368" y="3671691"/>
            <a:ext cx="1257795" cy="127925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4670">
            <a:solidFill>
              <a:schemeClr val="folHlink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7" name="_s65555"/>
          <p:cNvSpPr>
            <a:spLocks noChangeArrowheads="1" noTextEdit="1"/>
          </p:cNvSpPr>
          <p:nvPr/>
        </p:nvSpPr>
        <p:spPr bwMode="auto">
          <a:xfrm>
            <a:off x="4455260" y="3218176"/>
            <a:ext cx="1280244" cy="1315611"/>
          </a:xfrm>
          <a:prstGeom prst="ellipse">
            <a:avLst/>
          </a:prstGeom>
          <a:solidFill>
            <a:srgbClr val="CCFFFF">
              <a:alpha val="50195"/>
            </a:srgbClr>
          </a:solidFill>
          <a:ln w="4699">
            <a:solidFill>
              <a:srgbClr val="33CCCC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8" name="_s65545"/>
          <p:cNvSpPr>
            <a:spLocks noChangeArrowheads="1"/>
          </p:cNvSpPr>
          <p:nvPr/>
        </p:nvSpPr>
        <p:spPr bwMode="auto">
          <a:xfrm>
            <a:off x="4641654" y="5264651"/>
            <a:ext cx="16859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defTabSz="914400" eaLnBrk="1" hangingPunct="1"/>
            <a:r>
              <a:rPr lang="en-US" altLang="en-US" sz="2000" b="1" dirty="0">
                <a:latin typeface="Candara" panose="020E0502030303020204" pitchFamily="34" charset="0"/>
              </a:rPr>
              <a:t>Import Safety</a:t>
            </a:r>
          </a:p>
        </p:txBody>
      </p:sp>
      <p:sp>
        <p:nvSpPr>
          <p:cNvPr id="30" name="_s65548"/>
          <p:cNvSpPr>
            <a:spLocks noChangeArrowheads="1"/>
          </p:cNvSpPr>
          <p:nvPr/>
        </p:nvSpPr>
        <p:spPr bwMode="auto">
          <a:xfrm>
            <a:off x="2340127" y="3461347"/>
            <a:ext cx="16859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defTabSz="914400" eaLnBrk="1" hangingPunct="1"/>
            <a:r>
              <a:rPr lang="en-US" altLang="en-US" sz="2000" b="1" dirty="0">
                <a:latin typeface="Candara" panose="020E0502030303020204" pitchFamily="34" charset="0"/>
              </a:rPr>
              <a:t>Enhanced </a:t>
            </a:r>
          </a:p>
          <a:p>
            <a:pPr algn="ctr" defTabSz="914400" eaLnBrk="1" hangingPunct="1"/>
            <a:r>
              <a:rPr lang="en-US" altLang="en-US" sz="2000" b="1" dirty="0">
                <a:latin typeface="Candara" panose="020E0502030303020204" pitchFamily="34" charset="0"/>
              </a:rPr>
              <a:t>Partnerships</a:t>
            </a:r>
          </a:p>
        </p:txBody>
      </p:sp>
      <p:sp>
        <p:nvSpPr>
          <p:cNvPr id="31" name="_s65544"/>
          <p:cNvSpPr>
            <a:spLocks noChangeArrowheads="1"/>
          </p:cNvSpPr>
          <p:nvPr/>
        </p:nvSpPr>
        <p:spPr bwMode="auto">
          <a:xfrm>
            <a:off x="4786302" y="2038720"/>
            <a:ext cx="16859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defTabSz="914400" eaLnBrk="1" hangingPunct="1"/>
            <a:r>
              <a:rPr lang="en-US" altLang="en-US" sz="2000" b="1" dirty="0">
                <a:latin typeface="Candara" panose="020E0502030303020204" pitchFamily="34" charset="0"/>
              </a:rPr>
              <a:t>Prevention</a:t>
            </a:r>
          </a:p>
        </p:txBody>
      </p:sp>
      <p:sp>
        <p:nvSpPr>
          <p:cNvPr id="33" name="_s65550"/>
          <p:cNvSpPr>
            <a:spLocks noChangeArrowheads="1"/>
          </p:cNvSpPr>
          <p:nvPr/>
        </p:nvSpPr>
        <p:spPr bwMode="auto">
          <a:xfrm>
            <a:off x="7732113" y="3455716"/>
            <a:ext cx="16859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defTabSz="914400" eaLnBrk="1" hangingPunct="1"/>
            <a:r>
              <a:rPr lang="en-US" altLang="en-US" sz="2000" b="1" dirty="0">
                <a:latin typeface="Candara" panose="020E0502030303020204" pitchFamily="34" charset="0"/>
              </a:rPr>
              <a:t>Inspections, </a:t>
            </a:r>
          </a:p>
          <a:p>
            <a:pPr algn="ctr" defTabSz="914400" eaLnBrk="1" hangingPunct="1"/>
            <a:r>
              <a:rPr lang="en-US" altLang="en-US" sz="2000" b="1" dirty="0">
                <a:latin typeface="Candara" panose="020E0502030303020204" pitchFamily="34" charset="0"/>
              </a:rPr>
              <a:t>Compliance, </a:t>
            </a:r>
          </a:p>
          <a:p>
            <a:pPr algn="ctr" defTabSz="914400" eaLnBrk="1" hangingPunct="1"/>
            <a:r>
              <a:rPr lang="en-US" altLang="en-US" sz="2000" b="1" dirty="0">
                <a:latin typeface="Candara" panose="020E0502030303020204" pitchFamily="34" charset="0"/>
              </a:rPr>
              <a:t>and Response</a:t>
            </a:r>
          </a:p>
        </p:txBody>
      </p:sp>
    </p:spTree>
    <p:extLst>
      <p:ext uri="{BB962C8B-B14F-4D97-AF65-F5344CB8AC3E}">
        <p14:creationId xmlns:p14="http://schemas.microsoft.com/office/powerpoint/2010/main" val="27615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I be concerned as an importer?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are an importer of processed food, animal feeds, or produce, the rule applies to you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 Farmers     		      Food processors        		 Importers</a:t>
            </a:r>
          </a:p>
          <a:p>
            <a:endParaRPr lang="en-US" dirty="0"/>
          </a:p>
          <a:p>
            <a:r>
              <a:rPr lang="en-US" dirty="0"/>
              <a:t>All parties (including foreign) need to register with FDA</a:t>
            </a:r>
          </a:p>
          <a:p>
            <a:r>
              <a:rPr lang="en-US" dirty="0"/>
              <a:t>Importers must develop Foreign Supplier Verification Program </a:t>
            </a:r>
          </a:p>
        </p:txBody>
      </p:sp>
      <p:pic>
        <p:nvPicPr>
          <p:cNvPr id="6" name="Picture 8" descr="Image result for far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70" y="2811569"/>
            <a:ext cx="2008130" cy="13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food processing 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03" y="2811569"/>
            <a:ext cx="1980689" cy="132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supermar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55" y="2811569"/>
            <a:ext cx="2012403" cy="13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FSVP Requirements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Verify suppliers use risk-based process controls that provide same level of protection as US requirements</a:t>
            </a:r>
          </a:p>
          <a:p>
            <a:pPr lvl="1"/>
            <a:r>
              <a:rPr lang="en-US" dirty="0"/>
              <a:t>DUNS number</a:t>
            </a:r>
          </a:p>
          <a:p>
            <a:pPr lvl="1"/>
            <a:r>
              <a:rPr lang="en-US" dirty="0"/>
              <a:t>Food Safety SOP</a:t>
            </a:r>
          </a:p>
          <a:p>
            <a:pPr lvl="1"/>
            <a:r>
              <a:rPr lang="en-US" dirty="0"/>
              <a:t>Supplier Registry</a:t>
            </a:r>
          </a:p>
          <a:p>
            <a:pPr lvl="1"/>
            <a:r>
              <a:rPr lang="en-US" dirty="0"/>
              <a:t>Hazard Analysis</a:t>
            </a:r>
          </a:p>
          <a:p>
            <a:pPr lvl="1"/>
            <a:r>
              <a:rPr lang="en-US" dirty="0"/>
              <a:t>Assessment and Approval of Foreign Suppliers</a:t>
            </a:r>
          </a:p>
          <a:p>
            <a:pPr lvl="1"/>
            <a:r>
              <a:rPr lang="en-US" dirty="0"/>
              <a:t>Corrective Action Plan</a:t>
            </a:r>
          </a:p>
          <a:p>
            <a:pPr lvl="1"/>
            <a:r>
              <a:rPr lang="en-US" dirty="0"/>
              <a:t>Customer Complaint  System</a:t>
            </a:r>
          </a:p>
          <a:p>
            <a:pPr lvl="1"/>
            <a:r>
              <a:rPr lang="en-US" dirty="0"/>
              <a:t>Compliance Status Reviews</a:t>
            </a:r>
          </a:p>
          <a:p>
            <a:pPr lvl="1"/>
            <a:r>
              <a:rPr lang="en-US" dirty="0"/>
              <a:t>Qualified Individual</a:t>
            </a:r>
          </a:p>
          <a:p>
            <a:pPr lvl="1"/>
            <a:r>
              <a:rPr lang="en-US" dirty="0"/>
              <a:t>Records and </a:t>
            </a:r>
            <a:r>
              <a:rPr lang="en-US" dirty="0" smtClean="0"/>
              <a:t>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Safety </a:t>
            </a:r>
            <a:r>
              <a:rPr lang="en-US" dirty="0" smtClean="0"/>
              <a:t>standar</a:t>
            </a:r>
            <a:r>
              <a:rPr lang="en-US" dirty="0" smtClean="0"/>
              <a:t>d </a:t>
            </a:r>
            <a:r>
              <a:rPr lang="en-US" smtClean="0"/>
              <a:t>operating procedures (</a:t>
            </a:r>
            <a:r>
              <a:rPr lang="en-US" smtClean="0"/>
              <a:t>SOP)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6642" y="2265253"/>
            <a:ext cx="3115326" cy="284707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Approved by management</a:t>
            </a:r>
          </a:p>
          <a:p>
            <a:r>
              <a:rPr lang="en-US" dirty="0"/>
              <a:t>Responsibility</a:t>
            </a:r>
          </a:p>
          <a:p>
            <a:r>
              <a:rPr lang="en-US" dirty="0"/>
              <a:t>Corrective actions</a:t>
            </a:r>
          </a:p>
          <a:p>
            <a:r>
              <a:rPr lang="en-US" dirty="0"/>
              <a:t>Monitoring procedures</a:t>
            </a:r>
          </a:p>
          <a:p>
            <a:r>
              <a:rPr lang="en-US" dirty="0"/>
              <a:t>Verification procedures</a:t>
            </a:r>
          </a:p>
          <a:p>
            <a:r>
              <a:rPr lang="en-US" dirty="0"/>
              <a:t>Record keeping procedures</a:t>
            </a:r>
          </a:p>
          <a:p>
            <a:r>
              <a:rPr lang="en-US" dirty="0"/>
              <a:t>Audit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 Registry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foreign food suppliers</a:t>
            </a:r>
          </a:p>
          <a:p>
            <a:r>
              <a:rPr lang="en-US" dirty="0"/>
              <a:t>Contact information</a:t>
            </a:r>
          </a:p>
          <a:p>
            <a:r>
              <a:rPr lang="en-US" dirty="0"/>
              <a:t>Documents if proper analysis has been completed</a:t>
            </a:r>
          </a:p>
          <a:p>
            <a:r>
              <a:rPr lang="en-US" dirty="0"/>
              <a:t>Assigns level of risk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Biological </a:t>
            </a:r>
          </a:p>
          <a:p>
            <a:pPr lvl="1"/>
            <a:r>
              <a:rPr lang="en-US" dirty="0"/>
              <a:t>Parasites and disease-causing bacteria</a:t>
            </a:r>
          </a:p>
          <a:p>
            <a:r>
              <a:rPr lang="en-US" dirty="0"/>
              <a:t>Chemical</a:t>
            </a:r>
          </a:p>
          <a:p>
            <a:pPr lvl="1"/>
            <a:r>
              <a:rPr lang="en-US" dirty="0"/>
              <a:t>Radiological, pesticides, food allergens, etc.</a:t>
            </a:r>
          </a:p>
          <a:p>
            <a:r>
              <a:rPr lang="en-US" dirty="0"/>
              <a:t>Physical</a:t>
            </a:r>
          </a:p>
          <a:p>
            <a:pPr lvl="1"/>
            <a:r>
              <a:rPr lang="en-US" dirty="0"/>
              <a:t>Glass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Must assess the probability that hazards will occur in the absence of controls and the severity of illness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74</TotalTime>
  <Words>823</Words>
  <Application>Microsoft Office PowerPoint</Application>
  <PresentationFormat>Widescreen</PresentationFormat>
  <Paragraphs>182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MS PGothic</vt:lpstr>
      <vt:lpstr>Arial</vt:lpstr>
      <vt:lpstr>Candara</vt:lpstr>
      <vt:lpstr>Rockwell</vt:lpstr>
      <vt:lpstr>Rockwell Condensed</vt:lpstr>
      <vt:lpstr>Wingdings</vt:lpstr>
      <vt:lpstr>Wood Type</vt:lpstr>
      <vt:lpstr>FSVP Compliance Overview</vt:lpstr>
      <vt:lpstr>Agenda</vt:lpstr>
      <vt:lpstr>What is FSMA?</vt:lpstr>
      <vt:lpstr>Main Themes of FSMA</vt:lpstr>
      <vt:lpstr>Why should I be concerned as an importer?</vt:lpstr>
      <vt:lpstr>FSVP Requirements</vt:lpstr>
      <vt:lpstr>Food Safety standard operating procedures (SOP)</vt:lpstr>
      <vt:lpstr>Supplier Registry</vt:lpstr>
      <vt:lpstr>Hazard Analysis</vt:lpstr>
      <vt:lpstr>Assessment of Foreign Suppliers</vt:lpstr>
      <vt:lpstr>Corrective Action</vt:lpstr>
      <vt:lpstr>Customer Complaints</vt:lpstr>
      <vt:lpstr>Compliance Status Reviews</vt:lpstr>
      <vt:lpstr>Qualified Individual</vt:lpstr>
      <vt:lpstr>Records and Documentation</vt:lpstr>
      <vt:lpstr>What specific training is required of my company as a US importer?</vt:lpstr>
      <vt:lpstr>Deadlines</vt:lpstr>
      <vt:lpstr>Preventive Controls</vt:lpstr>
      <vt:lpstr>FSVP</vt:lpstr>
      <vt:lpstr>Produce Safety</vt:lpstr>
      <vt:lpstr>Sanitary Transportation and Intentional Adulteration</vt:lpstr>
      <vt:lpstr>What happens if I don’t comply?</vt:lpstr>
      <vt:lpstr>FDA Inspection</vt:lpstr>
      <vt:lpstr>Exemptions</vt:lpstr>
      <vt:lpstr>Best Practices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Jeanette Dell</dc:creator>
  <cp:lastModifiedBy>Jeanette Dell</cp:lastModifiedBy>
  <cp:revision>15</cp:revision>
  <dcterms:created xsi:type="dcterms:W3CDTF">2017-09-15T15:29:09Z</dcterms:created>
  <dcterms:modified xsi:type="dcterms:W3CDTF">2017-09-15T21:39:55Z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_MarkAsFinal">
    <vt:bool>true</vt:bool>
  </property>
</Properties>
</file>